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85" r:id="rId4"/>
    <p:sldId id="262" r:id="rId5"/>
    <p:sldId id="265" r:id="rId6"/>
    <p:sldId id="286" r:id="rId7"/>
    <p:sldId id="287" r:id="rId8"/>
    <p:sldId id="288" r:id="rId9"/>
    <p:sldId id="267" r:id="rId10"/>
    <p:sldId id="27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114" d="100"/>
          <a:sy n="114" d="100"/>
        </p:scale>
        <p:origin x="468"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FBAB251-ACCC-4A0F-B3B1-F5165A8CA51B}"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1502551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AB251-ACCC-4A0F-B3B1-F5165A8CA51B}"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9911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AB251-ACCC-4A0F-B3B1-F5165A8CA51B}"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2532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BAB251-ACCC-4A0F-B3B1-F5165A8CA51B}"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203409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FBAB251-ACCC-4A0F-B3B1-F5165A8CA51B}"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20175691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FBAB251-ACCC-4A0F-B3B1-F5165A8CA51B}" type="datetimeFigureOut">
              <a:rPr lang="en-US" smtClean="0"/>
              <a:t>4/28/2020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79227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FBAB251-ACCC-4A0F-B3B1-F5165A8CA51B}"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DCA51-9BBF-45B5-9354-1521308CFD6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8107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BAB251-ACCC-4A0F-B3B1-F5165A8CA51B}"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25729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AB251-ACCC-4A0F-B3B1-F5165A8CA51B}"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149260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FBAB251-ACCC-4A0F-B3B1-F5165A8CA51B}" type="datetimeFigureOut">
              <a:rPr lang="en-US" smtClean="0"/>
              <a:t>4/28/2020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105590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FBAB251-ACCC-4A0F-B3B1-F5165A8CA51B}" type="datetimeFigureOut">
              <a:rPr lang="en-US" smtClean="0"/>
              <a:t>4/28/2020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1DDCA51-9BBF-45B5-9354-1521308CFD6C}" type="slidenum">
              <a:rPr lang="en-US" smtClean="0"/>
              <a:t>‹#›</a:t>
            </a:fld>
            <a:endParaRPr lang="en-US"/>
          </a:p>
        </p:txBody>
      </p:sp>
    </p:spTree>
    <p:extLst>
      <p:ext uri="{BB962C8B-B14F-4D97-AF65-F5344CB8AC3E}">
        <p14:creationId xmlns:p14="http://schemas.microsoft.com/office/powerpoint/2010/main" val="346624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FBAB251-ACCC-4A0F-B3B1-F5165A8CA51B}" type="datetimeFigureOut">
              <a:rPr lang="en-US" smtClean="0"/>
              <a:t>4/28/2020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1DDCA51-9BBF-45B5-9354-1521308CFD6C}" type="slidenum">
              <a:rPr lang="en-US" smtClean="0"/>
              <a:t>‹#›</a:t>
            </a:fld>
            <a:endParaRPr lang="en-US"/>
          </a:p>
        </p:txBody>
      </p:sp>
    </p:spTree>
    <p:extLst>
      <p:ext uri="{BB962C8B-B14F-4D97-AF65-F5344CB8AC3E}">
        <p14:creationId xmlns:p14="http://schemas.microsoft.com/office/powerpoint/2010/main" val="17410641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1DD4-8E84-42FB-9B1D-8F066CAD0E04}"/>
              </a:ext>
            </a:extLst>
          </p:cNvPr>
          <p:cNvSpPr>
            <a:spLocks noGrp="1"/>
          </p:cNvSpPr>
          <p:nvPr>
            <p:ph type="ctrTitle"/>
          </p:nvPr>
        </p:nvSpPr>
        <p:spPr>
          <a:xfrm>
            <a:off x="256273" y="167216"/>
            <a:ext cx="11320533" cy="1360808"/>
          </a:xfrm>
        </p:spPr>
        <p:txBody>
          <a:bodyPr>
            <a:noAutofit/>
          </a:bodyPr>
          <a:lstStyle/>
          <a:p>
            <a:pPr algn="ctr">
              <a:lnSpc>
                <a:spcPct val="150000"/>
              </a:lnSpc>
            </a:pPr>
            <a:r>
              <a:rPr lang="en-US" sz="2000" dirty="0">
                <a:latin typeface="Century Schoolbook" panose="02040604050505020304" pitchFamily="18" charset="0"/>
              </a:rPr>
              <a:t>Origin of Mesozoic and tertiary granite in the western united states and implications for pre-Mesozoic crustal structure</a:t>
            </a:r>
          </a:p>
        </p:txBody>
      </p:sp>
      <p:sp>
        <p:nvSpPr>
          <p:cNvPr id="3" name="Subtitle 2">
            <a:extLst>
              <a:ext uri="{FF2B5EF4-FFF2-40B4-BE49-F238E27FC236}">
                <a16:creationId xmlns:a16="http://schemas.microsoft.com/office/drawing/2014/main" id="{F7E9F5EB-775E-4BB1-825D-0D77B1469A25}"/>
              </a:ext>
            </a:extLst>
          </p:cNvPr>
          <p:cNvSpPr>
            <a:spLocks noGrp="1"/>
          </p:cNvSpPr>
          <p:nvPr>
            <p:ph type="subTitle" idx="1"/>
          </p:nvPr>
        </p:nvSpPr>
        <p:spPr>
          <a:xfrm>
            <a:off x="256273" y="3608007"/>
            <a:ext cx="1564138" cy="984866"/>
          </a:xfrm>
        </p:spPr>
        <p:txBody>
          <a:bodyPr>
            <a:normAutofit/>
          </a:bodyPr>
          <a:lstStyle/>
          <a:p>
            <a:r>
              <a:rPr lang="en-US" sz="2800" dirty="0"/>
              <a:t>Farmer, 1984</a:t>
            </a:r>
          </a:p>
        </p:txBody>
      </p:sp>
      <p:sp>
        <p:nvSpPr>
          <p:cNvPr id="4" name="Subtitle 2">
            <a:extLst>
              <a:ext uri="{FF2B5EF4-FFF2-40B4-BE49-F238E27FC236}">
                <a16:creationId xmlns:a16="http://schemas.microsoft.com/office/drawing/2014/main" id="{2A815947-5125-4A94-A73A-83B22A528D87}"/>
              </a:ext>
            </a:extLst>
          </p:cNvPr>
          <p:cNvSpPr txBox="1">
            <a:spLocks/>
          </p:cNvSpPr>
          <p:nvPr/>
        </p:nvSpPr>
        <p:spPr>
          <a:xfrm>
            <a:off x="9611974" y="3800953"/>
            <a:ext cx="2636942" cy="79192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en-US" sz="2000" dirty="0" err="1"/>
              <a:t>Geol</a:t>
            </a:r>
            <a:r>
              <a:rPr lang="en-US" sz="2000" dirty="0"/>
              <a:t> 730 Presentation By: Neal Mankins</a:t>
            </a:r>
          </a:p>
        </p:txBody>
      </p:sp>
      <p:pic>
        <p:nvPicPr>
          <p:cNvPr id="7" name="Picture 6">
            <a:extLst>
              <a:ext uri="{FF2B5EF4-FFF2-40B4-BE49-F238E27FC236}">
                <a16:creationId xmlns:a16="http://schemas.microsoft.com/office/drawing/2014/main" id="{E5756BD4-D1DB-4293-BB52-D3F3FAE39136}"/>
              </a:ext>
            </a:extLst>
          </p:cNvPr>
          <p:cNvPicPr>
            <a:picLocks noChangeAspect="1"/>
          </p:cNvPicPr>
          <p:nvPr/>
        </p:nvPicPr>
        <p:blipFill>
          <a:blip r:embed="rId2"/>
          <a:stretch>
            <a:fillRect/>
          </a:stretch>
        </p:blipFill>
        <p:spPr>
          <a:xfrm>
            <a:off x="1943797" y="1646252"/>
            <a:ext cx="7734300" cy="5153025"/>
          </a:xfrm>
          <a:prstGeom prst="rect">
            <a:avLst/>
          </a:prstGeom>
        </p:spPr>
      </p:pic>
    </p:spTree>
    <p:extLst>
      <p:ext uri="{BB962C8B-B14F-4D97-AF65-F5344CB8AC3E}">
        <p14:creationId xmlns:p14="http://schemas.microsoft.com/office/powerpoint/2010/main" val="426175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49B06D-C30A-4F9B-9DBF-B28260868D7E}"/>
              </a:ext>
            </a:extLst>
          </p:cNvPr>
          <p:cNvSpPr txBox="1">
            <a:spLocks/>
          </p:cNvSpPr>
          <p:nvPr/>
        </p:nvSpPr>
        <p:spPr bwMode="black">
          <a:xfrm>
            <a:off x="288574" y="200239"/>
            <a:ext cx="4560263" cy="781274"/>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Take Home Points</a:t>
            </a:r>
            <a:endParaRPr lang="en-US" dirty="0"/>
          </a:p>
        </p:txBody>
      </p:sp>
      <p:sp>
        <p:nvSpPr>
          <p:cNvPr id="9" name="Content Placeholder 2">
            <a:extLst>
              <a:ext uri="{FF2B5EF4-FFF2-40B4-BE49-F238E27FC236}">
                <a16:creationId xmlns:a16="http://schemas.microsoft.com/office/drawing/2014/main" id="{8A661ADF-4C68-4E59-BE2D-A6E4551D1BC1}"/>
              </a:ext>
            </a:extLst>
          </p:cNvPr>
          <p:cNvSpPr>
            <a:spLocks noGrp="1"/>
          </p:cNvSpPr>
          <p:nvPr>
            <p:ph idx="1"/>
          </p:nvPr>
        </p:nvSpPr>
        <p:spPr>
          <a:xfrm>
            <a:off x="134224" y="1089747"/>
            <a:ext cx="5796793" cy="5768253"/>
          </a:xfrm>
        </p:spPr>
        <p:txBody>
          <a:bodyPr>
            <a:normAutofit/>
          </a:bodyPr>
          <a:lstStyle/>
          <a:p>
            <a:pPr marL="457200" indent="-457200">
              <a:buAutoNum type="arabicPeriod"/>
            </a:pPr>
            <a:r>
              <a:rPr lang="en-US" sz="2000" dirty="0"/>
              <a:t>Nd data confirm that the Precambrian basement underlying the Northern Great Basin is isotopically distinct from Precambrian crust in the remainder of the western U.S. </a:t>
            </a:r>
          </a:p>
          <a:p>
            <a:pPr marL="457200" indent="-457200">
              <a:buAutoNum type="arabicPeriod"/>
            </a:pPr>
            <a:r>
              <a:rPr lang="en-US" sz="2000" dirty="0"/>
              <a:t>Nd data indicate that interior granite in the western U.S. was derived from preexisting crust and DO NOT represent significant additions to the crust </a:t>
            </a:r>
          </a:p>
          <a:p>
            <a:pPr marL="457200" indent="-457200">
              <a:buAutoNum type="arabicPeriod"/>
            </a:pPr>
            <a:r>
              <a:rPr lang="en-US" sz="2000" dirty="0"/>
              <a:t>There are no significant differences between sources in mineralized vs unmineralized granites thus magma source does not control whether an ore deposit will form</a:t>
            </a:r>
          </a:p>
          <a:p>
            <a:pPr marL="457200" indent="-457200">
              <a:buAutoNum type="arabicPeriod"/>
            </a:pPr>
            <a:r>
              <a:rPr lang="en-US" sz="2000" dirty="0"/>
              <a:t>Precambrian basement does affect the spatial distribution of Mesozoic and Cenozoic intrusions </a:t>
            </a:r>
            <a:endParaRPr lang="en-US" sz="2400" dirty="0"/>
          </a:p>
        </p:txBody>
      </p:sp>
      <p:pic>
        <p:nvPicPr>
          <p:cNvPr id="2" name="Picture 1">
            <a:extLst>
              <a:ext uri="{FF2B5EF4-FFF2-40B4-BE49-F238E27FC236}">
                <a16:creationId xmlns:a16="http://schemas.microsoft.com/office/drawing/2014/main" id="{087732A2-E44D-41B1-BBDE-42AC0F2A3560}"/>
              </a:ext>
            </a:extLst>
          </p:cNvPr>
          <p:cNvPicPr>
            <a:picLocks noChangeAspect="1"/>
          </p:cNvPicPr>
          <p:nvPr/>
        </p:nvPicPr>
        <p:blipFill>
          <a:blip r:embed="rId2"/>
          <a:stretch>
            <a:fillRect/>
          </a:stretch>
        </p:blipFill>
        <p:spPr>
          <a:xfrm>
            <a:off x="5931017" y="2562225"/>
            <a:ext cx="6200775" cy="4295775"/>
          </a:xfrm>
          <a:prstGeom prst="rect">
            <a:avLst/>
          </a:prstGeom>
        </p:spPr>
      </p:pic>
    </p:spTree>
    <p:extLst>
      <p:ext uri="{BB962C8B-B14F-4D97-AF65-F5344CB8AC3E}">
        <p14:creationId xmlns:p14="http://schemas.microsoft.com/office/powerpoint/2010/main" val="14040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6B99-3E93-4CAE-96F1-044FAB54951F}"/>
              </a:ext>
            </a:extLst>
          </p:cNvPr>
          <p:cNvSpPr>
            <a:spLocks noGrp="1"/>
          </p:cNvSpPr>
          <p:nvPr>
            <p:ph type="title"/>
          </p:nvPr>
        </p:nvSpPr>
        <p:spPr>
          <a:xfrm>
            <a:off x="221635" y="176229"/>
            <a:ext cx="3117183" cy="452945"/>
          </a:xfrm>
        </p:spPr>
        <p:txBody>
          <a:bodyPr>
            <a:normAutofit fontScale="90000"/>
          </a:bodyPr>
          <a:lstStyle/>
          <a:p>
            <a:r>
              <a:rPr lang="en-US" dirty="0"/>
              <a:t>Purpose</a:t>
            </a:r>
          </a:p>
        </p:txBody>
      </p:sp>
      <p:sp>
        <p:nvSpPr>
          <p:cNvPr id="3" name="Content Placeholder 2">
            <a:extLst>
              <a:ext uri="{FF2B5EF4-FFF2-40B4-BE49-F238E27FC236}">
                <a16:creationId xmlns:a16="http://schemas.microsoft.com/office/drawing/2014/main" id="{BFD0930E-A14D-4BCB-9E01-0770124C8F26}"/>
              </a:ext>
            </a:extLst>
          </p:cNvPr>
          <p:cNvSpPr>
            <a:spLocks noGrp="1"/>
          </p:cNvSpPr>
          <p:nvPr>
            <p:ph idx="1"/>
          </p:nvPr>
        </p:nvSpPr>
        <p:spPr>
          <a:xfrm>
            <a:off x="162912" y="721657"/>
            <a:ext cx="4300031" cy="3822006"/>
          </a:xfrm>
        </p:spPr>
        <p:txBody>
          <a:bodyPr>
            <a:noAutofit/>
          </a:bodyPr>
          <a:lstStyle/>
          <a:p>
            <a:pPr>
              <a:lnSpc>
                <a:spcPct val="150000"/>
              </a:lnSpc>
            </a:pPr>
            <a:r>
              <a:rPr lang="en-US" sz="1600" dirty="0"/>
              <a:t>To study the source of silicic magmas formed within a continental craton </a:t>
            </a:r>
          </a:p>
          <a:p>
            <a:pPr>
              <a:lnSpc>
                <a:spcPct val="150000"/>
              </a:lnSpc>
            </a:pPr>
            <a:r>
              <a:rPr lang="en-US" sz="1600" dirty="0"/>
              <a:t>Assess the importance of mantle and crustal sources in the generation of granitic rocks </a:t>
            </a:r>
          </a:p>
          <a:p>
            <a:pPr>
              <a:lnSpc>
                <a:spcPct val="150000"/>
              </a:lnSpc>
            </a:pPr>
            <a:r>
              <a:rPr lang="en-US" sz="1600" dirty="0"/>
              <a:t>Determine if differences in </a:t>
            </a:r>
            <a:r>
              <a:rPr lang="en-US" sz="1600" dirty="0" err="1"/>
              <a:t>Precambrain</a:t>
            </a:r>
            <a:r>
              <a:rPr lang="en-US" sz="1600" dirty="0"/>
              <a:t> basement affect the spatial distribution of Mesozoic and Cenozoic intrusions </a:t>
            </a:r>
          </a:p>
          <a:p>
            <a:pPr>
              <a:lnSpc>
                <a:spcPct val="150000"/>
              </a:lnSpc>
            </a:pPr>
            <a:r>
              <a:rPr lang="en-US" sz="1600" dirty="0"/>
              <a:t>Compare source regions of mineralized and unmineralized intrusive rocks </a:t>
            </a:r>
          </a:p>
        </p:txBody>
      </p:sp>
      <p:sp>
        <p:nvSpPr>
          <p:cNvPr id="6" name="Title 1">
            <a:extLst>
              <a:ext uri="{FF2B5EF4-FFF2-40B4-BE49-F238E27FC236}">
                <a16:creationId xmlns:a16="http://schemas.microsoft.com/office/drawing/2014/main" id="{7B912DA4-DEE1-4BFB-B27D-0ECF7AEA989E}"/>
              </a:ext>
            </a:extLst>
          </p:cNvPr>
          <p:cNvSpPr txBox="1">
            <a:spLocks/>
          </p:cNvSpPr>
          <p:nvPr/>
        </p:nvSpPr>
        <p:spPr bwMode="black">
          <a:xfrm>
            <a:off x="292941" y="4642894"/>
            <a:ext cx="2974570" cy="639640"/>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Method</a:t>
            </a:r>
          </a:p>
        </p:txBody>
      </p:sp>
      <p:sp>
        <p:nvSpPr>
          <p:cNvPr id="10" name="Content Placeholder 2">
            <a:extLst>
              <a:ext uri="{FF2B5EF4-FFF2-40B4-BE49-F238E27FC236}">
                <a16:creationId xmlns:a16="http://schemas.microsoft.com/office/drawing/2014/main" id="{1F3D2633-54B0-47DC-B55C-D9948AF2CBE1}"/>
              </a:ext>
            </a:extLst>
          </p:cNvPr>
          <p:cNvSpPr txBox="1">
            <a:spLocks/>
          </p:cNvSpPr>
          <p:nvPr/>
        </p:nvSpPr>
        <p:spPr>
          <a:xfrm>
            <a:off x="162912" y="5474248"/>
            <a:ext cx="4165807" cy="241504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600" dirty="0"/>
              <a:t>Nd and Sr isotope compositions from 16 Mesozoic and Tertiary granitic plutons  </a:t>
            </a:r>
          </a:p>
          <a:p>
            <a:r>
              <a:rPr lang="en-US" sz="1600" dirty="0"/>
              <a:t>16 samples associated directly with Cu-Mo mineralization in porphyry deposits</a:t>
            </a:r>
          </a:p>
        </p:txBody>
      </p:sp>
      <p:pic>
        <p:nvPicPr>
          <p:cNvPr id="4" name="Picture 3">
            <a:extLst>
              <a:ext uri="{FF2B5EF4-FFF2-40B4-BE49-F238E27FC236}">
                <a16:creationId xmlns:a16="http://schemas.microsoft.com/office/drawing/2014/main" id="{7C618873-B9E7-48C6-A494-2064D5E05441}"/>
              </a:ext>
            </a:extLst>
          </p:cNvPr>
          <p:cNvPicPr>
            <a:picLocks noChangeAspect="1"/>
          </p:cNvPicPr>
          <p:nvPr/>
        </p:nvPicPr>
        <p:blipFill>
          <a:blip r:embed="rId2"/>
          <a:stretch>
            <a:fillRect/>
          </a:stretch>
        </p:blipFill>
        <p:spPr>
          <a:xfrm>
            <a:off x="4457700" y="1704975"/>
            <a:ext cx="7734300" cy="5153025"/>
          </a:xfrm>
          <a:prstGeom prst="rect">
            <a:avLst/>
          </a:prstGeom>
        </p:spPr>
      </p:pic>
    </p:spTree>
    <p:extLst>
      <p:ext uri="{BB962C8B-B14F-4D97-AF65-F5344CB8AC3E}">
        <p14:creationId xmlns:p14="http://schemas.microsoft.com/office/powerpoint/2010/main" val="232516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6B99-3E93-4CAE-96F1-044FAB54951F}"/>
              </a:ext>
            </a:extLst>
          </p:cNvPr>
          <p:cNvSpPr>
            <a:spLocks noGrp="1"/>
          </p:cNvSpPr>
          <p:nvPr>
            <p:ph type="title"/>
          </p:nvPr>
        </p:nvSpPr>
        <p:spPr>
          <a:xfrm>
            <a:off x="221635" y="176229"/>
            <a:ext cx="3117183" cy="452945"/>
          </a:xfrm>
        </p:spPr>
        <p:txBody>
          <a:bodyPr>
            <a:normAutofit fontScale="90000"/>
          </a:bodyPr>
          <a:lstStyle/>
          <a:p>
            <a:r>
              <a:rPr lang="en-US" dirty="0"/>
              <a:t>Purpose</a:t>
            </a:r>
          </a:p>
        </p:txBody>
      </p:sp>
      <p:sp>
        <p:nvSpPr>
          <p:cNvPr id="6" name="Title 1">
            <a:extLst>
              <a:ext uri="{FF2B5EF4-FFF2-40B4-BE49-F238E27FC236}">
                <a16:creationId xmlns:a16="http://schemas.microsoft.com/office/drawing/2014/main" id="{7B912DA4-DEE1-4BFB-B27D-0ECF7AEA989E}"/>
              </a:ext>
            </a:extLst>
          </p:cNvPr>
          <p:cNvSpPr txBox="1">
            <a:spLocks/>
          </p:cNvSpPr>
          <p:nvPr/>
        </p:nvSpPr>
        <p:spPr bwMode="black">
          <a:xfrm>
            <a:off x="292941" y="4642894"/>
            <a:ext cx="2974570" cy="639640"/>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Method</a:t>
            </a:r>
          </a:p>
        </p:txBody>
      </p:sp>
      <p:pic>
        <p:nvPicPr>
          <p:cNvPr id="9" name="Picture 8">
            <a:extLst>
              <a:ext uri="{FF2B5EF4-FFF2-40B4-BE49-F238E27FC236}">
                <a16:creationId xmlns:a16="http://schemas.microsoft.com/office/drawing/2014/main" id="{911951E3-F620-48A6-B9B6-0D5E57B0B60E}"/>
              </a:ext>
            </a:extLst>
          </p:cNvPr>
          <p:cNvPicPr>
            <a:picLocks noChangeAspect="1"/>
          </p:cNvPicPr>
          <p:nvPr/>
        </p:nvPicPr>
        <p:blipFill>
          <a:blip r:embed="rId2"/>
          <a:stretch>
            <a:fillRect/>
          </a:stretch>
        </p:blipFill>
        <p:spPr>
          <a:xfrm>
            <a:off x="3296044" y="629174"/>
            <a:ext cx="8895955" cy="6228825"/>
          </a:xfrm>
          <a:prstGeom prst="rect">
            <a:avLst/>
          </a:prstGeom>
        </p:spPr>
      </p:pic>
      <p:sp>
        <p:nvSpPr>
          <p:cNvPr id="11" name="Content Placeholder 2">
            <a:extLst>
              <a:ext uri="{FF2B5EF4-FFF2-40B4-BE49-F238E27FC236}">
                <a16:creationId xmlns:a16="http://schemas.microsoft.com/office/drawing/2014/main" id="{8937C356-040E-4D01-95B7-D0424B2B5B27}"/>
              </a:ext>
            </a:extLst>
          </p:cNvPr>
          <p:cNvSpPr txBox="1">
            <a:spLocks/>
          </p:cNvSpPr>
          <p:nvPr/>
        </p:nvSpPr>
        <p:spPr>
          <a:xfrm>
            <a:off x="8480075" y="159878"/>
            <a:ext cx="2165554" cy="4692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dirty="0"/>
              <a:t>(</a:t>
            </a:r>
            <a:r>
              <a:rPr lang="en-US" sz="2000" b="1" dirty="0" err="1"/>
              <a:t>Muntean</a:t>
            </a:r>
            <a:r>
              <a:rPr lang="en-US" sz="2000" b="1" dirty="0"/>
              <a:t>, 2018)</a:t>
            </a:r>
            <a:endParaRPr lang="en-US" sz="2000" dirty="0"/>
          </a:p>
          <a:p>
            <a:endParaRPr lang="en-US" sz="2000" dirty="0"/>
          </a:p>
        </p:txBody>
      </p:sp>
    </p:spTree>
    <p:extLst>
      <p:ext uri="{BB962C8B-B14F-4D97-AF65-F5344CB8AC3E}">
        <p14:creationId xmlns:p14="http://schemas.microsoft.com/office/powerpoint/2010/main" val="29467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42FC-8FEE-4296-A206-5ACF97BC92C2}"/>
              </a:ext>
            </a:extLst>
          </p:cNvPr>
          <p:cNvSpPr>
            <a:spLocks noGrp="1"/>
          </p:cNvSpPr>
          <p:nvPr>
            <p:ph type="title"/>
          </p:nvPr>
        </p:nvSpPr>
        <p:spPr>
          <a:xfrm>
            <a:off x="251670" y="171974"/>
            <a:ext cx="3917658" cy="818867"/>
          </a:xfrm>
        </p:spPr>
        <p:txBody>
          <a:bodyPr/>
          <a:lstStyle/>
          <a:p>
            <a:r>
              <a:rPr lang="en-US" dirty="0"/>
              <a:t>Background </a:t>
            </a:r>
          </a:p>
        </p:txBody>
      </p:sp>
      <p:sp>
        <p:nvSpPr>
          <p:cNvPr id="3" name="Content Placeholder 2">
            <a:extLst>
              <a:ext uri="{FF2B5EF4-FFF2-40B4-BE49-F238E27FC236}">
                <a16:creationId xmlns:a16="http://schemas.microsoft.com/office/drawing/2014/main" id="{15AF8D01-BC3E-4A60-A349-E7E40DB01866}"/>
              </a:ext>
            </a:extLst>
          </p:cNvPr>
          <p:cNvSpPr>
            <a:spLocks noGrp="1"/>
          </p:cNvSpPr>
          <p:nvPr>
            <p:ph idx="1"/>
          </p:nvPr>
        </p:nvSpPr>
        <p:spPr>
          <a:xfrm>
            <a:off x="0" y="1089747"/>
            <a:ext cx="4781725" cy="5768253"/>
          </a:xfrm>
        </p:spPr>
        <p:txBody>
          <a:bodyPr>
            <a:normAutofit/>
          </a:bodyPr>
          <a:lstStyle/>
          <a:p>
            <a:pPr marL="0" indent="0">
              <a:buNone/>
            </a:pPr>
            <a:r>
              <a:rPr lang="en-US" sz="2000" b="1" dirty="0"/>
              <a:t>Three Epochs of Magmatism</a:t>
            </a:r>
          </a:p>
          <a:p>
            <a:pPr marL="0" indent="0">
              <a:buNone/>
            </a:pPr>
            <a:r>
              <a:rPr lang="en-US" sz="2000" b="1" dirty="0"/>
              <a:t>Jurassic</a:t>
            </a:r>
          </a:p>
          <a:p>
            <a:r>
              <a:rPr lang="en-US" dirty="0"/>
              <a:t>Arc and back-arc intrusions </a:t>
            </a:r>
          </a:p>
          <a:p>
            <a:r>
              <a:rPr lang="en-US" dirty="0"/>
              <a:t> </a:t>
            </a:r>
            <a:r>
              <a:rPr lang="en-US" dirty="0" err="1"/>
              <a:t>Metaluminous</a:t>
            </a:r>
            <a:r>
              <a:rPr lang="en-US" dirty="0"/>
              <a:t> calcic to calc-alkaline</a:t>
            </a:r>
          </a:p>
          <a:p>
            <a:pPr marL="0" indent="0">
              <a:buNone/>
            </a:pPr>
            <a:r>
              <a:rPr lang="en-US" sz="2000" b="1" dirty="0"/>
              <a:t>Cretaceous</a:t>
            </a:r>
          </a:p>
          <a:p>
            <a:r>
              <a:rPr lang="en-US" dirty="0"/>
              <a:t>Arc magmatism (Sierra Nevada Batholith)</a:t>
            </a:r>
          </a:p>
          <a:p>
            <a:r>
              <a:rPr lang="en-US" dirty="0" err="1"/>
              <a:t>Metaluminous</a:t>
            </a:r>
            <a:r>
              <a:rPr lang="en-US" dirty="0"/>
              <a:t> calcic to calc-alkaline</a:t>
            </a:r>
            <a:endParaRPr lang="en-US" b="1" dirty="0"/>
          </a:p>
          <a:p>
            <a:pPr marL="0" indent="0">
              <a:buNone/>
            </a:pPr>
            <a:r>
              <a:rPr lang="en-US" sz="2000" b="1" dirty="0"/>
              <a:t>Tertiary</a:t>
            </a:r>
          </a:p>
          <a:p>
            <a:r>
              <a:rPr lang="en-US" dirty="0"/>
              <a:t>Eocene volcanism with onset of slab rollback</a:t>
            </a:r>
          </a:p>
          <a:p>
            <a:r>
              <a:rPr lang="en-US" dirty="0"/>
              <a:t>Calc-alkaline &amp; intermediate-silicic </a:t>
            </a:r>
          </a:p>
          <a:p>
            <a:pPr marL="0" indent="0">
              <a:buNone/>
            </a:pPr>
            <a:r>
              <a:rPr lang="en-US" dirty="0"/>
              <a:t>Note: Nd was found in previous study (DePaolo, 1982) to be immobile during hydrothermal alteration so the initial Nd isotopic composition is preserved </a:t>
            </a:r>
            <a:endParaRPr lang="en-US" sz="2000" dirty="0"/>
          </a:p>
        </p:txBody>
      </p:sp>
      <p:pic>
        <p:nvPicPr>
          <p:cNvPr id="5" name="Picture 4">
            <a:extLst>
              <a:ext uri="{FF2B5EF4-FFF2-40B4-BE49-F238E27FC236}">
                <a16:creationId xmlns:a16="http://schemas.microsoft.com/office/drawing/2014/main" id="{1414E9A1-D23B-49C5-90AF-4A32BE3380E0}"/>
              </a:ext>
            </a:extLst>
          </p:cNvPr>
          <p:cNvPicPr>
            <a:picLocks noChangeAspect="1"/>
          </p:cNvPicPr>
          <p:nvPr/>
        </p:nvPicPr>
        <p:blipFill>
          <a:blip r:embed="rId2"/>
          <a:stretch>
            <a:fillRect/>
          </a:stretch>
        </p:blipFill>
        <p:spPr>
          <a:xfrm>
            <a:off x="5076825" y="295275"/>
            <a:ext cx="7115175" cy="6562725"/>
          </a:xfrm>
          <a:prstGeom prst="rect">
            <a:avLst/>
          </a:prstGeom>
        </p:spPr>
      </p:pic>
    </p:spTree>
    <p:extLst>
      <p:ext uri="{BB962C8B-B14F-4D97-AF65-F5344CB8AC3E}">
        <p14:creationId xmlns:p14="http://schemas.microsoft.com/office/powerpoint/2010/main" val="394231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8653A7-15D4-4DED-A4EB-D3B6A939C2B1}"/>
              </a:ext>
            </a:extLst>
          </p:cNvPr>
          <p:cNvSpPr txBox="1">
            <a:spLocks/>
          </p:cNvSpPr>
          <p:nvPr/>
        </p:nvSpPr>
        <p:spPr bwMode="black">
          <a:xfrm>
            <a:off x="2231471" y="157747"/>
            <a:ext cx="5990752" cy="754188"/>
          </a:xfrm>
          <a:prstGeom prst="rect">
            <a:avLst/>
          </a:prstGeom>
          <a:solidFill>
            <a:srgbClr val="FFFFFF"/>
          </a:solidFill>
          <a:ln w="31750" cap="sq">
            <a:solidFill>
              <a:srgbClr val="0070C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Data</a:t>
            </a:r>
          </a:p>
        </p:txBody>
      </p:sp>
      <p:sp>
        <p:nvSpPr>
          <p:cNvPr id="6" name="Content Placeholder 2">
            <a:extLst>
              <a:ext uri="{FF2B5EF4-FFF2-40B4-BE49-F238E27FC236}">
                <a16:creationId xmlns:a16="http://schemas.microsoft.com/office/drawing/2014/main" id="{287E5DCA-29C0-4761-8E61-53B2F34759E2}"/>
              </a:ext>
            </a:extLst>
          </p:cNvPr>
          <p:cNvSpPr>
            <a:spLocks noGrp="1"/>
          </p:cNvSpPr>
          <p:nvPr>
            <p:ph idx="1"/>
          </p:nvPr>
        </p:nvSpPr>
        <p:spPr>
          <a:xfrm>
            <a:off x="0" y="2403937"/>
            <a:ext cx="4941116" cy="4619624"/>
          </a:xfrm>
        </p:spPr>
        <p:txBody>
          <a:bodyPr>
            <a:normAutofit fontScale="92500" lnSpcReduction="20000"/>
          </a:bodyPr>
          <a:lstStyle/>
          <a:p>
            <a:pPr marL="0" indent="0">
              <a:buNone/>
            </a:pPr>
            <a:r>
              <a:rPr lang="en-US" sz="2000" b="1" dirty="0"/>
              <a:t>Data</a:t>
            </a:r>
          </a:p>
          <a:p>
            <a:pPr marL="0" indent="0">
              <a:buNone/>
            </a:pPr>
            <a:r>
              <a:rPr lang="en-US" sz="2000" dirty="0"/>
              <a:t>1. Trace element concentrations and ratios for unmineralized granites</a:t>
            </a:r>
          </a:p>
          <a:p>
            <a:pPr marL="0" indent="0">
              <a:buNone/>
            </a:pPr>
            <a:endParaRPr lang="en-US" sz="2000" dirty="0"/>
          </a:p>
          <a:p>
            <a:pPr marL="0" indent="0">
              <a:buNone/>
            </a:pPr>
            <a:r>
              <a:rPr lang="en-US" sz="2000" dirty="0"/>
              <a:t>2. Trace element concentrations and ratios for mineralized granites</a:t>
            </a:r>
          </a:p>
          <a:p>
            <a:pPr marL="0" indent="0">
              <a:buNone/>
            </a:pPr>
            <a:endParaRPr lang="en-US" sz="2000" dirty="0"/>
          </a:p>
          <a:p>
            <a:pPr marL="0" indent="0">
              <a:buNone/>
            </a:pPr>
            <a:r>
              <a:rPr lang="en-US" sz="2000" dirty="0"/>
              <a:t>3. Isotope data from unmineralized granites</a:t>
            </a:r>
          </a:p>
          <a:p>
            <a:pPr marL="0" indent="0">
              <a:buNone/>
            </a:pPr>
            <a:endParaRPr lang="en-US" sz="2000" dirty="0"/>
          </a:p>
          <a:p>
            <a:pPr marL="0" indent="0">
              <a:buNone/>
            </a:pPr>
            <a:r>
              <a:rPr lang="en-US" sz="2000" dirty="0"/>
              <a:t>4. Isotope data from mineralized granites</a:t>
            </a:r>
          </a:p>
          <a:p>
            <a:pPr marL="0" indent="0">
              <a:buNone/>
            </a:pPr>
            <a:endParaRPr lang="en-US" sz="2000" dirty="0"/>
          </a:p>
          <a:p>
            <a:pPr marL="0" indent="0">
              <a:buNone/>
            </a:pPr>
            <a:r>
              <a:rPr lang="en-US" sz="2000" dirty="0"/>
              <a:t>5. Bulk chemical analysis for ALL samples (determine peraluminous vs </a:t>
            </a:r>
            <a:r>
              <a:rPr lang="en-US" sz="2000" dirty="0" err="1"/>
              <a:t>metaluminous</a:t>
            </a:r>
            <a:r>
              <a:rPr lang="en-US" sz="2000" dirty="0"/>
              <a:t>)</a:t>
            </a:r>
          </a:p>
          <a:p>
            <a:pPr marL="0" indent="0">
              <a:buNone/>
            </a:pPr>
            <a:endParaRPr lang="en-US" sz="2000" dirty="0"/>
          </a:p>
          <a:p>
            <a:pPr marL="457200" indent="-457200">
              <a:buAutoNum type="arabicPeriod"/>
            </a:pPr>
            <a:endParaRPr lang="en-US" sz="2000" dirty="0"/>
          </a:p>
          <a:p>
            <a:pPr marL="457200" indent="-457200">
              <a:buAutoNum type="arabicPeriod"/>
            </a:pPr>
            <a:endParaRPr lang="en-US" sz="2000" dirty="0"/>
          </a:p>
        </p:txBody>
      </p:sp>
      <p:pic>
        <p:nvPicPr>
          <p:cNvPr id="2" name="Picture 1">
            <a:extLst>
              <a:ext uri="{FF2B5EF4-FFF2-40B4-BE49-F238E27FC236}">
                <a16:creationId xmlns:a16="http://schemas.microsoft.com/office/drawing/2014/main" id="{1BE991DB-1426-4076-B1D5-1B9CF7B83BF8}"/>
              </a:ext>
            </a:extLst>
          </p:cNvPr>
          <p:cNvPicPr>
            <a:picLocks noChangeAspect="1"/>
          </p:cNvPicPr>
          <p:nvPr/>
        </p:nvPicPr>
        <p:blipFill>
          <a:blip r:embed="rId2"/>
          <a:stretch>
            <a:fillRect/>
          </a:stretch>
        </p:blipFill>
        <p:spPr>
          <a:xfrm>
            <a:off x="5086350" y="2238375"/>
            <a:ext cx="7105650" cy="4619625"/>
          </a:xfrm>
          <a:prstGeom prst="rect">
            <a:avLst/>
          </a:prstGeom>
        </p:spPr>
      </p:pic>
      <p:sp>
        <p:nvSpPr>
          <p:cNvPr id="9" name="Content Placeholder 2">
            <a:extLst>
              <a:ext uri="{FF2B5EF4-FFF2-40B4-BE49-F238E27FC236}">
                <a16:creationId xmlns:a16="http://schemas.microsoft.com/office/drawing/2014/main" id="{4EB56BA5-0605-4F88-9AD3-2E59BCA2E08A}"/>
              </a:ext>
            </a:extLst>
          </p:cNvPr>
          <p:cNvSpPr txBox="1">
            <a:spLocks/>
          </p:cNvSpPr>
          <p:nvPr/>
        </p:nvSpPr>
        <p:spPr>
          <a:xfrm>
            <a:off x="0" y="580814"/>
            <a:ext cx="10360404" cy="19886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dirty="0"/>
              <a:t>Samples</a:t>
            </a:r>
          </a:p>
          <a:p>
            <a:r>
              <a:rPr lang="en-US" dirty="0"/>
              <a:t>Hand samples of fresh unaltered plutonic rocks</a:t>
            </a:r>
          </a:p>
          <a:p>
            <a:r>
              <a:rPr lang="en-US" dirty="0"/>
              <a:t>Drill core of fresh mineralized plutons (unaltered)</a:t>
            </a:r>
          </a:p>
          <a:p>
            <a:r>
              <a:rPr lang="en-US" dirty="0"/>
              <a:t>Potassic and </a:t>
            </a:r>
            <a:r>
              <a:rPr lang="en-US" dirty="0" err="1"/>
              <a:t>phyllic</a:t>
            </a:r>
            <a:r>
              <a:rPr lang="en-US" dirty="0"/>
              <a:t> altered samples from porphyry copper deposits </a:t>
            </a:r>
          </a:p>
          <a:p>
            <a:pPr marL="0" indent="0">
              <a:buFont typeface="Arial" panose="020B0604020202020204" pitchFamily="34" charset="0"/>
              <a:buNone/>
            </a:pPr>
            <a:endParaRPr lang="en-US" sz="2000" dirty="0"/>
          </a:p>
        </p:txBody>
      </p:sp>
      <p:sp>
        <p:nvSpPr>
          <p:cNvPr id="10" name="Subtitle 2">
            <a:extLst>
              <a:ext uri="{FF2B5EF4-FFF2-40B4-BE49-F238E27FC236}">
                <a16:creationId xmlns:a16="http://schemas.microsoft.com/office/drawing/2014/main" id="{27C1953E-FC96-4CB9-9B95-123EA5D8DEA7}"/>
              </a:ext>
            </a:extLst>
          </p:cNvPr>
          <p:cNvSpPr txBox="1">
            <a:spLocks/>
          </p:cNvSpPr>
          <p:nvPr/>
        </p:nvSpPr>
        <p:spPr>
          <a:xfrm>
            <a:off x="8050052" y="1937613"/>
            <a:ext cx="3367365" cy="60152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000" dirty="0"/>
              <a:t>(One of MANY tables) </a:t>
            </a:r>
          </a:p>
        </p:txBody>
      </p:sp>
    </p:spTree>
    <p:extLst>
      <p:ext uri="{BB962C8B-B14F-4D97-AF65-F5344CB8AC3E}">
        <p14:creationId xmlns:p14="http://schemas.microsoft.com/office/powerpoint/2010/main" val="385696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8653A7-15D4-4DED-A4EB-D3B6A939C2B1}"/>
              </a:ext>
            </a:extLst>
          </p:cNvPr>
          <p:cNvSpPr txBox="1">
            <a:spLocks/>
          </p:cNvSpPr>
          <p:nvPr/>
        </p:nvSpPr>
        <p:spPr bwMode="black">
          <a:xfrm>
            <a:off x="8154188" y="810733"/>
            <a:ext cx="2266042" cy="975028"/>
          </a:xfrm>
          <a:prstGeom prst="rect">
            <a:avLst/>
          </a:prstGeom>
          <a:solidFill>
            <a:srgbClr val="FFFFFF"/>
          </a:solidFill>
          <a:ln w="31750" cap="sq">
            <a:solidFill>
              <a:srgbClr val="0070C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Results 1</a:t>
            </a:r>
          </a:p>
        </p:txBody>
      </p:sp>
      <p:sp>
        <p:nvSpPr>
          <p:cNvPr id="6" name="Content Placeholder 2">
            <a:extLst>
              <a:ext uri="{FF2B5EF4-FFF2-40B4-BE49-F238E27FC236}">
                <a16:creationId xmlns:a16="http://schemas.microsoft.com/office/drawing/2014/main" id="{287E5DCA-29C0-4761-8E61-53B2F34759E2}"/>
              </a:ext>
            </a:extLst>
          </p:cNvPr>
          <p:cNvSpPr>
            <a:spLocks noGrp="1"/>
          </p:cNvSpPr>
          <p:nvPr>
            <p:ph idx="1"/>
          </p:nvPr>
        </p:nvSpPr>
        <p:spPr>
          <a:xfrm>
            <a:off x="6280735" y="3345018"/>
            <a:ext cx="5911265" cy="4933548"/>
          </a:xfrm>
        </p:spPr>
        <p:txBody>
          <a:bodyPr>
            <a:normAutofit/>
          </a:bodyPr>
          <a:lstStyle/>
          <a:p>
            <a:pPr marL="0" indent="0">
              <a:buNone/>
            </a:pPr>
            <a:r>
              <a:rPr lang="en-US" sz="2000" b="1" dirty="0"/>
              <a:t>Peraluminous  </a:t>
            </a:r>
            <a:r>
              <a:rPr lang="en-US" sz="2000" dirty="0"/>
              <a:t>Al</a:t>
            </a:r>
            <a:r>
              <a:rPr lang="en-US" sz="2000" baseline="-25000" dirty="0"/>
              <a:t>2</a:t>
            </a:r>
            <a:r>
              <a:rPr lang="en-US" sz="2000" dirty="0"/>
              <a:t>O</a:t>
            </a:r>
            <a:r>
              <a:rPr lang="en-US" sz="2000" baseline="-25000" dirty="0"/>
              <a:t>3</a:t>
            </a:r>
            <a:r>
              <a:rPr lang="en-US" sz="2000" dirty="0"/>
              <a:t> </a:t>
            </a:r>
            <a:r>
              <a:rPr lang="en-US" sz="2000" b="1" dirty="0"/>
              <a:t>&gt;</a:t>
            </a:r>
            <a:r>
              <a:rPr lang="en-US" sz="2000" dirty="0"/>
              <a:t> (</a:t>
            </a:r>
            <a:r>
              <a:rPr lang="en-US" sz="2000" dirty="0" err="1"/>
              <a:t>CaO</a:t>
            </a:r>
            <a:r>
              <a:rPr lang="en-US" sz="2000" dirty="0"/>
              <a:t> + Na</a:t>
            </a:r>
            <a:r>
              <a:rPr lang="en-US" sz="2000" baseline="-25000" dirty="0"/>
              <a:t>2</a:t>
            </a:r>
            <a:r>
              <a:rPr lang="en-US" sz="2000" dirty="0"/>
              <a:t>O + K</a:t>
            </a:r>
            <a:r>
              <a:rPr lang="en-US" sz="2000" baseline="-25000" dirty="0"/>
              <a:t>2</a:t>
            </a:r>
            <a:r>
              <a:rPr lang="en-US" sz="2000" dirty="0"/>
              <a:t>O)</a:t>
            </a:r>
            <a:endParaRPr lang="en-US" sz="2000" b="1" dirty="0"/>
          </a:p>
          <a:p>
            <a:r>
              <a:rPr lang="en-US" dirty="0"/>
              <a:t>Lower Nd limits for granites</a:t>
            </a:r>
          </a:p>
          <a:p>
            <a:r>
              <a:rPr lang="en-US" dirty="0"/>
              <a:t>Nd values suggest that peraluminous granites throughout the Western U.S. were derived by melting of typical felsic Precambrian basement</a:t>
            </a:r>
          </a:p>
          <a:p>
            <a:r>
              <a:rPr lang="en-US" dirty="0"/>
              <a:t>The Sr values do not exhibit consistent regional variations </a:t>
            </a:r>
          </a:p>
          <a:p>
            <a:r>
              <a:rPr lang="en-US" dirty="0"/>
              <a:t>Rare earth element data on two peraluminous granites have lower values than </a:t>
            </a:r>
            <a:r>
              <a:rPr lang="en-US" dirty="0" err="1"/>
              <a:t>metaluminous</a:t>
            </a:r>
            <a:r>
              <a:rPr lang="en-US" dirty="0"/>
              <a:t> granites</a:t>
            </a:r>
          </a:p>
          <a:p>
            <a:pPr marL="0" indent="0">
              <a:buNone/>
            </a:pPr>
            <a:endParaRPr lang="en-US" sz="2000" dirty="0"/>
          </a:p>
        </p:txBody>
      </p:sp>
      <p:sp>
        <p:nvSpPr>
          <p:cNvPr id="4" name="Content Placeholder 2">
            <a:extLst>
              <a:ext uri="{FF2B5EF4-FFF2-40B4-BE49-F238E27FC236}">
                <a16:creationId xmlns:a16="http://schemas.microsoft.com/office/drawing/2014/main" id="{F33192A9-6509-4A4E-8023-A4141564F97D}"/>
              </a:ext>
            </a:extLst>
          </p:cNvPr>
          <p:cNvSpPr txBox="1">
            <a:spLocks/>
          </p:cNvSpPr>
          <p:nvPr/>
        </p:nvSpPr>
        <p:spPr>
          <a:xfrm>
            <a:off x="0" y="3345018"/>
            <a:ext cx="6252455" cy="56214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000" b="1" dirty="0" err="1"/>
              <a:t>Metaluminous</a:t>
            </a:r>
            <a:r>
              <a:rPr lang="en-US" sz="2000" dirty="0"/>
              <a:t>  Al</a:t>
            </a:r>
            <a:r>
              <a:rPr lang="en-US" sz="2000" baseline="-25000" dirty="0"/>
              <a:t>2</a:t>
            </a:r>
            <a:r>
              <a:rPr lang="en-US" sz="2000" dirty="0"/>
              <a:t>O</a:t>
            </a:r>
            <a:r>
              <a:rPr lang="en-US" sz="2000" baseline="-25000" dirty="0"/>
              <a:t>3</a:t>
            </a:r>
            <a:r>
              <a:rPr lang="en-US" sz="2000" dirty="0"/>
              <a:t> </a:t>
            </a:r>
            <a:r>
              <a:rPr lang="en-US" sz="2000" b="1" dirty="0"/>
              <a:t>&lt;</a:t>
            </a:r>
            <a:r>
              <a:rPr lang="en-US" sz="2000" dirty="0"/>
              <a:t> (</a:t>
            </a:r>
            <a:r>
              <a:rPr lang="en-US" sz="2000" dirty="0" err="1"/>
              <a:t>CaO</a:t>
            </a:r>
            <a:r>
              <a:rPr lang="en-US" sz="2000" dirty="0"/>
              <a:t> + Na</a:t>
            </a:r>
            <a:r>
              <a:rPr lang="en-US" sz="2000" baseline="-25000" dirty="0"/>
              <a:t>2</a:t>
            </a:r>
            <a:r>
              <a:rPr lang="en-US" sz="2000" dirty="0"/>
              <a:t>O + K</a:t>
            </a:r>
            <a:r>
              <a:rPr lang="en-US" sz="2000" baseline="-25000" dirty="0"/>
              <a:t>2</a:t>
            </a:r>
            <a:r>
              <a:rPr lang="en-US" sz="2000" dirty="0"/>
              <a:t>O)</a:t>
            </a:r>
            <a:endParaRPr lang="en-US" sz="2000" b="1" dirty="0"/>
          </a:p>
          <a:p>
            <a:r>
              <a:rPr lang="en-US" dirty="0"/>
              <a:t>Higher Nd limits (and wider range) for granites </a:t>
            </a:r>
          </a:p>
          <a:p>
            <a:r>
              <a:rPr lang="en-US" dirty="0"/>
              <a:t>No correlation between age, bulk composition, or location </a:t>
            </a:r>
          </a:p>
          <a:p>
            <a:r>
              <a:rPr lang="en-US" dirty="0"/>
              <a:t>Lower Sr limits than peraluminous </a:t>
            </a:r>
          </a:p>
          <a:p>
            <a:r>
              <a:rPr lang="en-US" dirty="0" err="1"/>
              <a:t>Metaluminous</a:t>
            </a:r>
            <a:r>
              <a:rPr lang="en-US" dirty="0"/>
              <a:t> granites in the Northern Great Basin have different Sr values than those in Arizona and Colorado </a:t>
            </a:r>
          </a:p>
          <a:p>
            <a:r>
              <a:rPr lang="en-US" dirty="0"/>
              <a:t>Rare earth element abundances of all </a:t>
            </a:r>
            <a:r>
              <a:rPr lang="en-US" dirty="0" err="1"/>
              <a:t>metaluminous</a:t>
            </a:r>
            <a:r>
              <a:rPr lang="en-US" dirty="0"/>
              <a:t> granites are similar </a:t>
            </a:r>
          </a:p>
          <a:p>
            <a:pPr marL="0" indent="0">
              <a:buFont typeface="Arial" panose="020B0604020202020204" pitchFamily="34" charset="0"/>
              <a:buNone/>
            </a:pPr>
            <a:r>
              <a:rPr lang="en-US" sz="2000" b="1" dirty="0"/>
              <a:t> </a:t>
            </a:r>
            <a:endParaRPr lang="en-US" sz="2000" dirty="0"/>
          </a:p>
        </p:txBody>
      </p:sp>
      <p:pic>
        <p:nvPicPr>
          <p:cNvPr id="2" name="Picture 1">
            <a:extLst>
              <a:ext uri="{FF2B5EF4-FFF2-40B4-BE49-F238E27FC236}">
                <a16:creationId xmlns:a16="http://schemas.microsoft.com/office/drawing/2014/main" id="{AC92E46E-1A12-4B26-BC19-CC50F1CDBA04}"/>
              </a:ext>
            </a:extLst>
          </p:cNvPr>
          <p:cNvPicPr>
            <a:picLocks noChangeAspect="1"/>
          </p:cNvPicPr>
          <p:nvPr/>
        </p:nvPicPr>
        <p:blipFill>
          <a:blip r:embed="rId2"/>
          <a:stretch>
            <a:fillRect/>
          </a:stretch>
        </p:blipFill>
        <p:spPr>
          <a:xfrm>
            <a:off x="0" y="0"/>
            <a:ext cx="7130032" cy="2912533"/>
          </a:xfrm>
          <a:prstGeom prst="rect">
            <a:avLst/>
          </a:prstGeom>
        </p:spPr>
      </p:pic>
    </p:spTree>
    <p:extLst>
      <p:ext uri="{BB962C8B-B14F-4D97-AF65-F5344CB8AC3E}">
        <p14:creationId xmlns:p14="http://schemas.microsoft.com/office/powerpoint/2010/main" val="29912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8653A7-15D4-4DED-A4EB-D3B6A939C2B1}"/>
              </a:ext>
            </a:extLst>
          </p:cNvPr>
          <p:cNvSpPr txBox="1">
            <a:spLocks/>
          </p:cNvSpPr>
          <p:nvPr/>
        </p:nvSpPr>
        <p:spPr bwMode="black">
          <a:xfrm>
            <a:off x="217101" y="125834"/>
            <a:ext cx="5990752" cy="754188"/>
          </a:xfrm>
          <a:prstGeom prst="rect">
            <a:avLst/>
          </a:prstGeom>
          <a:solidFill>
            <a:srgbClr val="FFFFFF"/>
          </a:solidFill>
          <a:ln w="31750" cap="sq">
            <a:solidFill>
              <a:srgbClr val="0070C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Results 11</a:t>
            </a:r>
          </a:p>
        </p:txBody>
      </p:sp>
      <p:sp>
        <p:nvSpPr>
          <p:cNvPr id="4" name="Content Placeholder 2">
            <a:extLst>
              <a:ext uri="{FF2B5EF4-FFF2-40B4-BE49-F238E27FC236}">
                <a16:creationId xmlns:a16="http://schemas.microsoft.com/office/drawing/2014/main" id="{7F36EFDA-99CE-42C1-B2FE-0A796444776B}"/>
              </a:ext>
            </a:extLst>
          </p:cNvPr>
          <p:cNvSpPr txBox="1">
            <a:spLocks/>
          </p:cNvSpPr>
          <p:nvPr/>
        </p:nvSpPr>
        <p:spPr>
          <a:xfrm>
            <a:off x="217101" y="1195863"/>
            <a:ext cx="4925350" cy="44120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dirty="0"/>
              <a:t>Mineralized vs Unmineralized</a:t>
            </a:r>
          </a:p>
          <a:p>
            <a:pPr marL="0" indent="0">
              <a:buFont typeface="Arial" panose="020B0604020202020204" pitchFamily="34" charset="0"/>
              <a:buNone/>
            </a:pPr>
            <a:endParaRPr lang="en-US" sz="2000" b="1" dirty="0"/>
          </a:p>
          <a:p>
            <a:r>
              <a:rPr lang="en-US" sz="2000" dirty="0"/>
              <a:t>Nd &amp; Sr ratios indistinguishable from unmineralized granites</a:t>
            </a:r>
          </a:p>
          <a:p>
            <a:endParaRPr lang="en-US" sz="2000" dirty="0"/>
          </a:p>
          <a:p>
            <a:r>
              <a:rPr lang="en-US" sz="2000" dirty="0"/>
              <a:t>No distinction can be made between sources of mineralized and unmineralized granites on the basis of Nd &amp; Sr isotopes </a:t>
            </a:r>
          </a:p>
        </p:txBody>
      </p:sp>
      <p:pic>
        <p:nvPicPr>
          <p:cNvPr id="9" name="Picture 8">
            <a:extLst>
              <a:ext uri="{FF2B5EF4-FFF2-40B4-BE49-F238E27FC236}">
                <a16:creationId xmlns:a16="http://schemas.microsoft.com/office/drawing/2014/main" id="{AA3E2CB8-E529-412A-93A6-6651D56A44CF}"/>
              </a:ext>
            </a:extLst>
          </p:cNvPr>
          <p:cNvPicPr>
            <a:picLocks noChangeAspect="1"/>
          </p:cNvPicPr>
          <p:nvPr/>
        </p:nvPicPr>
        <p:blipFill>
          <a:blip r:embed="rId2"/>
          <a:stretch>
            <a:fillRect/>
          </a:stretch>
        </p:blipFill>
        <p:spPr>
          <a:xfrm>
            <a:off x="5142451" y="1195863"/>
            <a:ext cx="7049549" cy="5662138"/>
          </a:xfrm>
          <a:prstGeom prst="rect">
            <a:avLst/>
          </a:prstGeom>
        </p:spPr>
      </p:pic>
    </p:spTree>
    <p:extLst>
      <p:ext uri="{BB962C8B-B14F-4D97-AF65-F5344CB8AC3E}">
        <p14:creationId xmlns:p14="http://schemas.microsoft.com/office/powerpoint/2010/main" val="248854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8653A7-15D4-4DED-A4EB-D3B6A939C2B1}"/>
              </a:ext>
            </a:extLst>
          </p:cNvPr>
          <p:cNvSpPr txBox="1">
            <a:spLocks/>
          </p:cNvSpPr>
          <p:nvPr/>
        </p:nvSpPr>
        <p:spPr bwMode="black">
          <a:xfrm>
            <a:off x="217101" y="125834"/>
            <a:ext cx="5990752" cy="754188"/>
          </a:xfrm>
          <a:prstGeom prst="rect">
            <a:avLst/>
          </a:prstGeom>
          <a:solidFill>
            <a:srgbClr val="FFFFFF"/>
          </a:solidFill>
          <a:ln w="31750" cap="sq">
            <a:solidFill>
              <a:srgbClr val="0070C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Results 111</a:t>
            </a:r>
          </a:p>
        </p:txBody>
      </p:sp>
      <p:sp>
        <p:nvSpPr>
          <p:cNvPr id="4" name="Content Placeholder 2">
            <a:extLst>
              <a:ext uri="{FF2B5EF4-FFF2-40B4-BE49-F238E27FC236}">
                <a16:creationId xmlns:a16="http://schemas.microsoft.com/office/drawing/2014/main" id="{7F36EFDA-99CE-42C1-B2FE-0A796444776B}"/>
              </a:ext>
            </a:extLst>
          </p:cNvPr>
          <p:cNvSpPr txBox="1">
            <a:spLocks/>
          </p:cNvSpPr>
          <p:nvPr/>
        </p:nvSpPr>
        <p:spPr>
          <a:xfrm>
            <a:off x="69449" y="1089745"/>
            <a:ext cx="4807905" cy="564242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000" b="1" dirty="0"/>
              <a:t>Precambrian Basement Age</a:t>
            </a:r>
          </a:p>
          <a:p>
            <a:r>
              <a:rPr lang="en-US" sz="2000" dirty="0"/>
              <a:t>Nd isotopic compositions of Precambrian crust vary greatly in relation to age and bulk composition while Sr isotopes vary with bulk compositions and metamorphic grade</a:t>
            </a:r>
          </a:p>
          <a:p>
            <a:r>
              <a:rPr lang="en-US" sz="2000" dirty="0"/>
              <a:t>Precambrian basement of southern Idaho has different Nd isotopic composition from the basement inferred to underlie the Northern Great Basin with the boundary being in northern Utah (Southern limit not constrained well) </a:t>
            </a:r>
          </a:p>
          <a:p>
            <a:r>
              <a:rPr lang="en-US" sz="2000" dirty="0"/>
              <a:t>Felsic Precambrian basement in southern Arizona is isotopically different from the basement rocks in the Great Basin but similar to the basement in Colorado</a:t>
            </a:r>
          </a:p>
        </p:txBody>
      </p:sp>
      <p:pic>
        <p:nvPicPr>
          <p:cNvPr id="9" name="Picture 8">
            <a:extLst>
              <a:ext uri="{FF2B5EF4-FFF2-40B4-BE49-F238E27FC236}">
                <a16:creationId xmlns:a16="http://schemas.microsoft.com/office/drawing/2014/main" id="{71519F6B-B93D-49B6-A27C-668A0154C294}"/>
              </a:ext>
            </a:extLst>
          </p:cNvPr>
          <p:cNvPicPr>
            <a:picLocks noChangeAspect="1"/>
          </p:cNvPicPr>
          <p:nvPr/>
        </p:nvPicPr>
        <p:blipFill>
          <a:blip r:embed="rId2"/>
          <a:stretch>
            <a:fillRect/>
          </a:stretch>
        </p:blipFill>
        <p:spPr>
          <a:xfrm>
            <a:off x="4863108" y="1828801"/>
            <a:ext cx="7259444" cy="5029200"/>
          </a:xfrm>
          <a:prstGeom prst="rect">
            <a:avLst/>
          </a:prstGeom>
        </p:spPr>
      </p:pic>
    </p:spTree>
    <p:extLst>
      <p:ext uri="{BB962C8B-B14F-4D97-AF65-F5344CB8AC3E}">
        <p14:creationId xmlns:p14="http://schemas.microsoft.com/office/powerpoint/2010/main" val="89865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E094-C564-4BE4-94E3-8473CA83834B}"/>
              </a:ext>
            </a:extLst>
          </p:cNvPr>
          <p:cNvSpPr>
            <a:spLocks noGrp="1"/>
          </p:cNvSpPr>
          <p:nvPr>
            <p:ph type="title"/>
          </p:nvPr>
        </p:nvSpPr>
        <p:spPr>
          <a:xfrm>
            <a:off x="251558" y="181690"/>
            <a:ext cx="4759577" cy="672217"/>
          </a:xfrm>
        </p:spPr>
        <p:txBody>
          <a:bodyPr>
            <a:normAutofit fontScale="90000"/>
          </a:bodyPr>
          <a:lstStyle/>
          <a:p>
            <a:r>
              <a:rPr lang="en-US" dirty="0"/>
              <a:t>Interpretations </a:t>
            </a:r>
          </a:p>
        </p:txBody>
      </p:sp>
      <p:sp>
        <p:nvSpPr>
          <p:cNvPr id="7" name="Content Placeholder 2">
            <a:extLst>
              <a:ext uri="{FF2B5EF4-FFF2-40B4-BE49-F238E27FC236}">
                <a16:creationId xmlns:a16="http://schemas.microsoft.com/office/drawing/2014/main" id="{AEFFD35A-D042-4892-99D3-52B58A21C526}"/>
              </a:ext>
            </a:extLst>
          </p:cNvPr>
          <p:cNvSpPr txBox="1">
            <a:spLocks/>
          </p:cNvSpPr>
          <p:nvPr/>
        </p:nvSpPr>
        <p:spPr>
          <a:xfrm>
            <a:off x="69449" y="1004909"/>
            <a:ext cx="5852327" cy="585309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900" dirty="0" err="1"/>
              <a:t>Metaluminous</a:t>
            </a:r>
            <a:r>
              <a:rPr lang="en-US" sz="1900" dirty="0"/>
              <a:t> granites formed from deep seated mafic magmas with higher </a:t>
            </a:r>
            <a:r>
              <a:rPr lang="en-US" sz="1900" dirty="0" err="1"/>
              <a:t>Sm</a:t>
            </a:r>
            <a:r>
              <a:rPr lang="en-US" sz="1900" dirty="0"/>
              <a:t>/Nd ratios and lower </a:t>
            </a:r>
            <a:r>
              <a:rPr lang="en-US" sz="1900" dirty="0" err="1"/>
              <a:t>Rb</a:t>
            </a:r>
            <a:r>
              <a:rPr lang="en-US" sz="1900" dirty="0"/>
              <a:t>/Sr ratios than average crustal rocks and are interpreted to have formed via mixing of mantle-derived magma and large portions of low </a:t>
            </a:r>
            <a:r>
              <a:rPr lang="en-US" sz="2000" baseline="30000" dirty="0"/>
              <a:t>87</a:t>
            </a:r>
            <a:r>
              <a:rPr lang="en-US" sz="2000" dirty="0"/>
              <a:t>Sr/</a:t>
            </a:r>
            <a:r>
              <a:rPr lang="en-US" sz="2000" baseline="30000" dirty="0"/>
              <a:t>86</a:t>
            </a:r>
            <a:r>
              <a:rPr lang="en-US" sz="2000" dirty="0"/>
              <a:t>Sr (granulite facies) lower crust </a:t>
            </a:r>
          </a:p>
          <a:p>
            <a:endParaRPr lang="en-US" sz="2000" dirty="0"/>
          </a:p>
          <a:p>
            <a:r>
              <a:rPr lang="en-US" sz="2000" dirty="0"/>
              <a:t>Granitic rocks that formed near the continental margin were primarily derived from the upper mantle while preexisting continental crust was the dominant source further inland </a:t>
            </a:r>
          </a:p>
          <a:p>
            <a:endParaRPr lang="en-US" sz="2000" dirty="0"/>
          </a:p>
          <a:p>
            <a:r>
              <a:rPr lang="en-US" sz="2000" dirty="0"/>
              <a:t>Peraluminous granites over the whole study area have sources exclusively in felsic Precambrian continental crust</a:t>
            </a:r>
          </a:p>
        </p:txBody>
      </p:sp>
      <p:pic>
        <p:nvPicPr>
          <p:cNvPr id="5" name="Picture 4">
            <a:extLst>
              <a:ext uri="{FF2B5EF4-FFF2-40B4-BE49-F238E27FC236}">
                <a16:creationId xmlns:a16="http://schemas.microsoft.com/office/drawing/2014/main" id="{388FD4F3-1AC9-4E73-A20C-F6320A3AE735}"/>
              </a:ext>
            </a:extLst>
          </p:cNvPr>
          <p:cNvPicPr>
            <a:picLocks noChangeAspect="1"/>
          </p:cNvPicPr>
          <p:nvPr/>
        </p:nvPicPr>
        <p:blipFill>
          <a:blip r:embed="rId2"/>
          <a:stretch>
            <a:fillRect/>
          </a:stretch>
        </p:blipFill>
        <p:spPr>
          <a:xfrm>
            <a:off x="5921776" y="2562225"/>
            <a:ext cx="6200775" cy="4295775"/>
          </a:xfrm>
          <a:prstGeom prst="rect">
            <a:avLst/>
          </a:prstGeom>
        </p:spPr>
      </p:pic>
    </p:spTree>
    <p:extLst>
      <p:ext uri="{BB962C8B-B14F-4D97-AF65-F5344CB8AC3E}">
        <p14:creationId xmlns:p14="http://schemas.microsoft.com/office/powerpoint/2010/main" val="272167462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7953</TotalTime>
  <Words>685</Words>
  <Application>Microsoft Office PowerPoint</Application>
  <PresentationFormat>Widescreen</PresentationFormat>
  <Paragraphs>78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Schoolbook</vt:lpstr>
      <vt:lpstr>Gill Sans MT</vt:lpstr>
      <vt:lpstr>Parcel</vt:lpstr>
      <vt:lpstr>Origin of Mesozoic and tertiary granite in the western united states and implications for pre-Mesozoic crustal structure</vt:lpstr>
      <vt:lpstr>Purpose</vt:lpstr>
      <vt:lpstr>Purpose</vt:lpstr>
      <vt:lpstr>Background </vt:lpstr>
      <vt:lpstr>PowerPoint Presentation</vt:lpstr>
      <vt:lpstr>PowerPoint Presentation</vt:lpstr>
      <vt:lpstr>PowerPoint Presentation</vt:lpstr>
      <vt:lpstr>PowerPoint Presentation</vt:lpstr>
      <vt:lpstr>Interpretations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and barometric constraints on the intrusive and unroofing history of the black mountains: Implications for timing, initial dip, and kinematics of detachment faulting in the death valley region, California</dc:title>
  <dc:creator>Neal Mankins</dc:creator>
  <cp:lastModifiedBy>Neal Mankins</cp:lastModifiedBy>
  <cp:revision>359</cp:revision>
  <dcterms:created xsi:type="dcterms:W3CDTF">2020-02-09T00:28:02Z</dcterms:created>
  <dcterms:modified xsi:type="dcterms:W3CDTF">2020-04-29T16:50:29Z</dcterms:modified>
</cp:coreProperties>
</file>